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E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09"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FCDA9F7-9613-46C8-B409-1C0C78CCA01C}" type="datetimeFigureOut">
              <a:rPr lang="en-US" smtClean="0"/>
              <a:pPr/>
              <a:t>9/17/2010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F419953-D5A3-452C-818B-3BDBA036A4AF}"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419953-D5A3-452C-818B-3BDBA036A4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419953-D5A3-452C-818B-3BDBA036A4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419953-D5A3-452C-818B-3BDBA036A4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FCDA9F7-9613-46C8-B409-1C0C78CCA01C}" type="datetimeFigureOut">
              <a:rPr lang="en-US" smtClean="0"/>
              <a:pPr/>
              <a:t>9/17/2010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F419953-D5A3-452C-818B-3BDBA036A4AF}"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F419953-D5A3-452C-818B-3BDBA036A4AF}"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F419953-D5A3-452C-818B-3BDBA036A4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F419953-D5A3-452C-818B-3BDBA036A4AF}"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CDA9F7-9613-46C8-B409-1C0C78CCA01C}" type="datetimeFigureOut">
              <a:rPr lang="en-US" smtClean="0"/>
              <a:pPr/>
              <a:t>9/17/2010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F419953-D5A3-452C-818B-3BDBA036A4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FCDA9F7-9613-46C8-B409-1C0C78CCA01C}" type="datetimeFigureOut">
              <a:rPr lang="en-US" smtClean="0"/>
              <a:pPr/>
              <a:t>9/17/2010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F419953-D5A3-452C-818B-3BDBA036A4AF}"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FCDA9F7-9613-46C8-B409-1C0C78CCA01C}" type="datetimeFigureOut">
              <a:rPr lang="en-US" smtClean="0"/>
              <a:pPr/>
              <a:t>9/17/2010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F419953-D5A3-452C-818B-3BDBA036A4AF}"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FCDA9F7-9613-46C8-B409-1C0C78CCA01C}" type="datetimeFigureOut">
              <a:rPr lang="en-US" smtClean="0"/>
              <a:pPr/>
              <a:t>9/17/2010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F419953-D5A3-452C-818B-3BDBA036A4AF}"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915400" cy="2362200"/>
          </a:xfrm>
          <a:effectLst>
            <a:outerShdw blurRad="50800" dist="38100" dir="2700000" algn="tl" rotWithShape="0">
              <a:prstClr val="black">
                <a:alpha val="40000"/>
              </a:prstClr>
            </a:outerShdw>
          </a:effectLst>
        </p:spPr>
        <p:txBody>
          <a:bodyPr>
            <a:noAutofit/>
          </a:bodyPr>
          <a:lstStyle/>
          <a:p>
            <a:pPr algn="ct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AN  </a:t>
            </a:r>
            <a:r>
              <a:rPr lang="en-US" sz="3600" dirty="0" smtClean="0">
                <a:solidFill>
                  <a:schemeClr val="tx1"/>
                </a:solidFill>
              </a:rPr>
              <a:t>INTRODUCTION  TO  FOOD  SECURITY  AND  CLIMATE  CHANGE </a:t>
            </a:r>
            <a:br>
              <a:rPr lang="en-US" sz="3600" dirty="0" smtClean="0">
                <a:solidFill>
                  <a:schemeClr val="tx1"/>
                </a:solidFill>
              </a:rPr>
            </a:br>
            <a:r>
              <a:rPr lang="en-US" sz="3600" dirty="0" smtClean="0">
                <a:solidFill>
                  <a:schemeClr val="tx1"/>
                </a:solidFill>
              </a:rPr>
              <a:t>(JEL – Q18,Q38,Q54</a:t>
            </a:r>
            <a:r>
              <a:rPr lang="en-US" sz="3600" dirty="0" smtClean="0">
                <a:solidFill>
                  <a:schemeClr val="tx1"/>
                </a:solidFill>
              </a:rPr>
              <a:t>)</a:t>
            </a:r>
            <a:r>
              <a:rPr lang="en-US" sz="4000" dirty="0" smtClean="0">
                <a:solidFill>
                  <a:schemeClr val="tx1"/>
                </a:solidFill>
              </a:rPr>
              <a:t/>
            </a:r>
            <a:br>
              <a:rPr lang="en-US" sz="4000" dirty="0" smtClean="0">
                <a:solidFill>
                  <a:schemeClr val="tx1"/>
                </a:solidFill>
              </a:rPr>
            </a:br>
            <a:r>
              <a:rPr lang="en-US" sz="2000" dirty="0" smtClean="0">
                <a:solidFill>
                  <a:schemeClr val="tx1"/>
                </a:solidFill>
              </a:rPr>
              <a:t>Key words – Climate change , Agricultural yield, food security</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
        <p:nvSpPr>
          <p:cNvPr id="3" name="Subtitle 2"/>
          <p:cNvSpPr>
            <a:spLocks noGrp="1"/>
          </p:cNvSpPr>
          <p:nvPr>
            <p:ph type="subTitle" idx="1"/>
          </p:nvPr>
        </p:nvSpPr>
        <p:spPr>
          <a:xfrm>
            <a:off x="685800" y="3276600"/>
            <a:ext cx="7924800" cy="3124200"/>
          </a:xfrm>
        </p:spPr>
        <p:txBody>
          <a:bodyPr>
            <a:normAutofit lnSpcReduction="10000"/>
          </a:bodyPr>
          <a:lstStyle/>
          <a:p>
            <a:endParaRPr lang="en-US" sz="4000" dirty="0" smtClean="0">
              <a:solidFill>
                <a:srgbClr val="0070C0"/>
              </a:solidFill>
            </a:endParaRPr>
          </a:p>
          <a:p>
            <a:r>
              <a:rPr lang="en-US" sz="4000" dirty="0" smtClean="0">
                <a:solidFill>
                  <a:srgbClr val="0070C0"/>
                </a:solidFill>
              </a:rPr>
              <a:t>DEBESH  </a:t>
            </a:r>
            <a:r>
              <a:rPr lang="en-US" sz="4000" dirty="0" smtClean="0">
                <a:solidFill>
                  <a:srgbClr val="0070C0"/>
                </a:solidFill>
              </a:rPr>
              <a:t>BHOWMIK</a:t>
            </a:r>
          </a:p>
          <a:p>
            <a:r>
              <a:rPr lang="en-US" sz="4000" dirty="0" smtClean="0">
                <a:solidFill>
                  <a:srgbClr val="FFFF00"/>
                </a:solidFill>
              </a:rPr>
              <a:t>INTERNATIONAL  INSTITUTE  FOR  DEVELOPMENT  STUDIES  , KOLKATA</a:t>
            </a:r>
            <a:endParaRPr lang="en-US" sz="4000" dirty="0">
              <a:solidFill>
                <a:srgbClr val="FFFF00"/>
              </a:solidFill>
            </a:endParaRPr>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62000"/>
          </a:xfrm>
          <a:solidFill>
            <a:srgbClr val="FFC000"/>
          </a:solidFill>
        </p:spPr>
        <p:txBody>
          <a:bodyPr>
            <a:normAutofit fontScale="90000"/>
          </a:bodyPr>
          <a:lstStyle/>
          <a:p>
            <a:r>
              <a:rPr lang="en-US" dirty="0" smtClean="0"/>
              <a:t>INDIAN POLICIES</a:t>
            </a:r>
            <a:endParaRPr lang="en-US" dirty="0"/>
          </a:p>
        </p:txBody>
      </p:sp>
      <p:sp>
        <p:nvSpPr>
          <p:cNvPr id="3" name="Content Placeholder 2"/>
          <p:cNvSpPr>
            <a:spLocks noGrp="1"/>
          </p:cNvSpPr>
          <p:nvPr>
            <p:ph idx="1"/>
          </p:nvPr>
        </p:nvSpPr>
        <p:spPr>
          <a:xfrm>
            <a:off x="152400" y="1066800"/>
            <a:ext cx="8839200" cy="5562600"/>
          </a:xfrm>
          <a:solidFill>
            <a:srgbClr val="002060"/>
          </a:solidFill>
        </p:spPr>
        <p:txBody>
          <a:bodyPr>
            <a:normAutofit/>
          </a:bodyPr>
          <a:lstStyle/>
          <a:p>
            <a:r>
              <a:rPr lang="en-US" dirty="0">
                <a:solidFill>
                  <a:srgbClr val="FFFF00"/>
                </a:solidFill>
              </a:rPr>
              <a:t>UPA-II  </a:t>
            </a:r>
            <a:r>
              <a:rPr lang="en-US" dirty="0" smtClean="0">
                <a:solidFill>
                  <a:srgbClr val="FFFF00"/>
                </a:solidFill>
              </a:rPr>
              <a:t>government </a:t>
            </a:r>
            <a:r>
              <a:rPr lang="en-US" dirty="0">
                <a:solidFill>
                  <a:srgbClr val="FFFF00"/>
                </a:solidFill>
              </a:rPr>
              <a:t>proposed Food Security Act </a:t>
            </a:r>
            <a:endParaRPr lang="en-US" dirty="0" smtClean="0">
              <a:solidFill>
                <a:srgbClr val="FFFF00"/>
              </a:solidFill>
            </a:endParaRPr>
          </a:p>
          <a:p>
            <a:r>
              <a:rPr lang="en-US" dirty="0" smtClean="0">
                <a:solidFill>
                  <a:srgbClr val="FFFF00"/>
                </a:solidFill>
              </a:rPr>
              <a:t>They will ensure  </a:t>
            </a:r>
            <a:r>
              <a:rPr lang="en-US" dirty="0">
                <a:solidFill>
                  <a:srgbClr val="FFFF00"/>
                </a:solidFill>
              </a:rPr>
              <a:t>35 kg of rice and wheat to all the Below Poverty Line (BPL) households in India at </a:t>
            </a:r>
            <a:r>
              <a:rPr lang="en-US" dirty="0" smtClean="0">
                <a:solidFill>
                  <a:srgbClr val="FFFF00"/>
                </a:solidFill>
                <a:latin typeface="Rupee Foradian" pitchFamily="34" charset="0"/>
              </a:rPr>
              <a:t>`</a:t>
            </a:r>
            <a:r>
              <a:rPr lang="en-US" dirty="0" smtClean="0">
                <a:solidFill>
                  <a:srgbClr val="FFFF00"/>
                </a:solidFill>
              </a:rPr>
              <a:t> 3.00  </a:t>
            </a:r>
            <a:r>
              <a:rPr lang="en-US" dirty="0">
                <a:solidFill>
                  <a:srgbClr val="FFFF00"/>
                </a:solidFill>
              </a:rPr>
              <a:t>per </a:t>
            </a:r>
            <a:r>
              <a:rPr lang="en-US" dirty="0" smtClean="0">
                <a:solidFill>
                  <a:srgbClr val="FFFF00"/>
                </a:solidFill>
              </a:rPr>
              <a:t>kg in urban and rural area.</a:t>
            </a:r>
          </a:p>
          <a:p>
            <a:r>
              <a:rPr lang="en-US" dirty="0" smtClean="0">
                <a:solidFill>
                  <a:srgbClr val="FFFF00"/>
                </a:solidFill>
              </a:rPr>
              <a:t>It will cost 2.23% of GDP in 2010-11 </a:t>
            </a:r>
            <a:r>
              <a:rPr lang="en-US" dirty="0" err="1" smtClean="0">
                <a:solidFill>
                  <a:srgbClr val="FFFF00"/>
                </a:solidFill>
              </a:rPr>
              <a:t>ie</a:t>
            </a:r>
            <a:r>
              <a:rPr lang="en-US" dirty="0" smtClean="0">
                <a:solidFill>
                  <a:srgbClr val="FFFF00"/>
                </a:solidFill>
              </a:rPr>
              <a:t> 0.75% of GDP deficit.</a:t>
            </a:r>
          </a:p>
          <a:p>
            <a:r>
              <a:rPr lang="en-US" dirty="0" smtClean="0">
                <a:solidFill>
                  <a:srgbClr val="FFFF00"/>
                </a:solidFill>
              </a:rPr>
              <a:t>National Advisory Council Working Group increased from 25kgs to 35kgs and allow it to sc/</a:t>
            </a:r>
            <a:r>
              <a:rPr lang="en-US" dirty="0" err="1" smtClean="0">
                <a:solidFill>
                  <a:srgbClr val="FFFF00"/>
                </a:solidFill>
              </a:rPr>
              <a:t>st</a:t>
            </a:r>
            <a:r>
              <a:rPr lang="en-US" dirty="0" smtClean="0">
                <a:solidFill>
                  <a:srgbClr val="FFFF00"/>
                </a:solidFill>
              </a:rPr>
              <a:t> also.</a:t>
            </a:r>
          </a:p>
          <a:p>
            <a:endParaRPr lang="en-US" sz="2800" dirty="0" smtClean="0">
              <a:solidFill>
                <a:srgbClr val="FFFF00"/>
              </a:solidFill>
            </a:endParaRPr>
          </a:p>
          <a:p>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a:solidFill>
            <a:srgbClr val="7030A0"/>
          </a:solidFill>
        </p:spPr>
        <p:txBody>
          <a:bodyPr>
            <a:normAutofit fontScale="85000" lnSpcReduction="10000"/>
          </a:bodyPr>
          <a:lstStyle/>
          <a:p>
            <a:r>
              <a:rPr lang="en-US" dirty="0" smtClean="0">
                <a:solidFill>
                  <a:srgbClr val="FFFF00"/>
                </a:solidFill>
              </a:rPr>
              <a:t>The NAC wants to extend ‘comprehensive nutrition support schemes for infants, pre-school children, school children, welfare hostel students, adolescent girls, pregnant women, street-children, homeless, the aged and infirm, differently-</a:t>
            </a:r>
            <a:r>
              <a:rPr lang="en-US" dirty="0" err="1" smtClean="0">
                <a:solidFill>
                  <a:srgbClr val="FFFF00"/>
                </a:solidFill>
              </a:rPr>
              <a:t>abled</a:t>
            </a:r>
            <a:r>
              <a:rPr lang="en-US" dirty="0" smtClean="0">
                <a:solidFill>
                  <a:srgbClr val="FFFF00"/>
                </a:solidFill>
              </a:rPr>
              <a:t>, those living with leprosy, TB and HIV/AIDS etc.,’. These schemes would be supplemented with ‘community kitchens and destitute feeding’ throughout the country.</a:t>
            </a:r>
          </a:p>
          <a:p>
            <a:r>
              <a:rPr lang="en-US" dirty="0"/>
              <a:t>The final section of this release aims to work towards ‘measures for enhancing agriculture production, PDS and procurement reforms, ICDS reforms and maternity benefits, community kitchens and destitute feeding’. The working group would also develop systems of ‘oversight, transparency, accountability and grievance </a:t>
            </a:r>
            <a:r>
              <a:rPr lang="en-US" dirty="0" err="1"/>
              <a:t>reddressal</a:t>
            </a:r>
            <a:r>
              <a:rPr lang="en-US" dirty="0"/>
              <a:t>’.</a:t>
            </a:r>
          </a:p>
          <a:p>
            <a:endParaRPr lang="en-US" dirty="0" smtClean="0">
              <a:solidFill>
                <a:srgbClr val="FFFF00"/>
              </a:solidFill>
            </a:endParaRPr>
          </a:p>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868362"/>
          </a:xfrm>
          <a:solidFill>
            <a:srgbClr val="7030A0"/>
          </a:solidFill>
        </p:spPr>
        <p:txBody>
          <a:bodyPr/>
          <a:lstStyle/>
          <a:p>
            <a:r>
              <a:rPr lang="en-US" dirty="0" smtClean="0">
                <a:solidFill>
                  <a:schemeClr val="tx2">
                    <a:lumMod val="75000"/>
                  </a:schemeClr>
                </a:solidFill>
              </a:rPr>
              <a:t>Conclusion</a:t>
            </a:r>
            <a:endParaRPr lang="en-US" dirty="0">
              <a:solidFill>
                <a:schemeClr val="tx2">
                  <a:lumMod val="75000"/>
                </a:schemeClr>
              </a:solidFill>
            </a:endParaRPr>
          </a:p>
        </p:txBody>
      </p:sp>
      <p:sp>
        <p:nvSpPr>
          <p:cNvPr id="3" name="Content Placeholder 2"/>
          <p:cNvSpPr>
            <a:spLocks noGrp="1"/>
          </p:cNvSpPr>
          <p:nvPr>
            <p:ph idx="1"/>
          </p:nvPr>
        </p:nvSpPr>
        <p:spPr>
          <a:xfrm>
            <a:off x="381000" y="1219200"/>
            <a:ext cx="8458200" cy="5105400"/>
          </a:xfrm>
          <a:solidFill>
            <a:srgbClr val="FF0000"/>
          </a:solidFill>
        </p:spPr>
        <p:txBody>
          <a:bodyPr>
            <a:normAutofit/>
          </a:bodyPr>
          <a:lstStyle/>
          <a:p>
            <a:r>
              <a:rPr lang="en-US" dirty="0" smtClean="0"/>
              <a:t>The association of climate change and food security can be better explained in WTO in which international trade in agricultural production is closely  related.</a:t>
            </a:r>
          </a:p>
          <a:p>
            <a:r>
              <a:rPr lang="en-US" dirty="0" smtClean="0">
                <a:solidFill>
                  <a:srgbClr val="FFFF00"/>
                </a:solidFill>
              </a:rPr>
              <a:t>The international climate policy is positively correlated with food security in home and abroad</a:t>
            </a:r>
          </a:p>
          <a:p>
            <a:r>
              <a:rPr lang="en-US" dirty="0" err="1" smtClean="0"/>
              <a:t>Therefore,we</a:t>
            </a:r>
            <a:r>
              <a:rPr lang="en-US" dirty="0" smtClean="0"/>
              <a:t> hope for next summit after Copenhagen</a:t>
            </a:r>
            <a:endParaRPr lang="en-US"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715317"/>
          </a:xfrm>
          <a:solidFill>
            <a:srgbClr val="C00000"/>
          </a:solidFill>
        </p:spPr>
        <p:txBody>
          <a:bodyPr/>
          <a:lstStyle/>
          <a:p>
            <a:endParaRPr lang="en-US" dirty="0" smtClean="0"/>
          </a:p>
          <a:p>
            <a:endParaRPr lang="en-US" dirty="0" smtClean="0"/>
          </a:p>
          <a:p>
            <a:endParaRPr lang="en-US" dirty="0" smtClean="0"/>
          </a:p>
          <a:p>
            <a:endParaRPr lang="en-US" dirty="0" smtClean="0"/>
          </a:p>
          <a:p>
            <a:r>
              <a:rPr lang="en-US" sz="4800" dirty="0" smtClean="0"/>
              <a:t>THANK   YOU</a:t>
            </a:r>
          </a:p>
          <a:p>
            <a:endParaRPr lang="en-US" sz="4800" dirty="0" smtClean="0"/>
          </a:p>
          <a:p>
            <a:r>
              <a:rPr lang="en-US" sz="4800" dirty="0" smtClean="0"/>
              <a:t>THANK  YOU   VERY  MUCH</a:t>
            </a:r>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92D050"/>
          </a:solidFill>
        </p:spPr>
        <p:txBody>
          <a:bodyPr>
            <a:normAutofit/>
          </a:bodyPr>
          <a:lstStyle/>
          <a:p>
            <a:r>
              <a:rPr lang="en-US" sz="2800" dirty="0" smtClean="0">
                <a:solidFill>
                  <a:schemeClr val="accent4">
                    <a:lumMod val="75000"/>
                  </a:schemeClr>
                </a:solidFill>
              </a:rPr>
              <a:t>INTRODUCTION</a:t>
            </a:r>
            <a:r>
              <a:rPr lang="en-US" sz="2800" dirty="0" smtClean="0"/>
              <a:t> </a:t>
            </a:r>
            <a:endParaRPr lang="en-US" sz="2800" dirty="0"/>
          </a:p>
        </p:txBody>
      </p:sp>
      <p:sp>
        <p:nvSpPr>
          <p:cNvPr id="3" name="Content Placeholder 2"/>
          <p:cNvSpPr>
            <a:spLocks noGrp="1"/>
          </p:cNvSpPr>
          <p:nvPr>
            <p:ph idx="1"/>
          </p:nvPr>
        </p:nvSpPr>
        <p:spPr>
          <a:xfrm>
            <a:off x="304800" y="1295400"/>
            <a:ext cx="8534400" cy="5029200"/>
          </a:xfrm>
          <a:solidFill>
            <a:srgbClr val="FF0000"/>
          </a:solidFill>
        </p:spPr>
        <p:txBody>
          <a:bodyPr>
            <a:normAutofit/>
          </a:bodyPr>
          <a:lstStyle/>
          <a:p>
            <a:r>
              <a:rPr lang="en-US" sz="2800" dirty="0"/>
              <a:t>World Food Summit (1996) defined food security as “when all people, at all times, have physical and economic access to sufficient, safe and nutritious food to meet their dietary needs and food preferences for an active and healthy life</a:t>
            </a:r>
            <a:r>
              <a:rPr lang="en-US" sz="2800" dirty="0" smtClean="0"/>
              <a:t>”</a:t>
            </a:r>
          </a:p>
          <a:p>
            <a:r>
              <a:rPr lang="en-US" sz="2800" dirty="0" smtClean="0">
                <a:solidFill>
                  <a:srgbClr val="FFFF00"/>
                </a:solidFill>
              </a:rPr>
              <a:t>FOOD SECURITY has 3 pillars – Food </a:t>
            </a:r>
            <a:r>
              <a:rPr lang="en-US" sz="2800" dirty="0" err="1" smtClean="0">
                <a:solidFill>
                  <a:srgbClr val="FFFF00"/>
                </a:solidFill>
              </a:rPr>
              <a:t>availability,Food</a:t>
            </a:r>
            <a:r>
              <a:rPr lang="en-US" sz="2800" dirty="0" smtClean="0">
                <a:solidFill>
                  <a:srgbClr val="FFFF00"/>
                </a:solidFill>
              </a:rPr>
              <a:t> </a:t>
            </a:r>
            <a:r>
              <a:rPr lang="en-US" sz="2800" dirty="0" err="1" smtClean="0">
                <a:solidFill>
                  <a:srgbClr val="FFFF00"/>
                </a:solidFill>
              </a:rPr>
              <a:t>access,Food</a:t>
            </a:r>
            <a:r>
              <a:rPr lang="en-US" sz="2800" dirty="0" smtClean="0">
                <a:solidFill>
                  <a:srgbClr val="FFFF00"/>
                </a:solidFill>
              </a:rPr>
              <a:t> use</a:t>
            </a:r>
          </a:p>
          <a:p>
            <a:r>
              <a:rPr lang="en-US" sz="2800" dirty="0"/>
              <a:t>“There can be no food security without climate security,” said Ban </a:t>
            </a:r>
            <a:r>
              <a:rPr lang="en-US" sz="2800" dirty="0" err="1"/>
              <a:t>Ki</a:t>
            </a:r>
            <a:r>
              <a:rPr lang="en-US" sz="2800" dirty="0"/>
              <a:t>-moon, the United Nations </a:t>
            </a:r>
            <a:r>
              <a:rPr lang="en-US" sz="2800" dirty="0" smtClean="0"/>
              <a:t>Secretary-General.</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92D050"/>
          </a:solidFill>
        </p:spPr>
        <p:txBody>
          <a:bodyPr>
            <a:normAutofit/>
          </a:bodyPr>
          <a:lstStyle/>
          <a:p>
            <a:r>
              <a:rPr lang="en-US" sz="2800" dirty="0" smtClean="0">
                <a:solidFill>
                  <a:schemeClr val="bg1"/>
                </a:solidFill>
              </a:rPr>
              <a:t>FOOD SECURITY  AND  CLIMATE  CHANGE </a:t>
            </a:r>
            <a:endParaRPr lang="en-US" sz="2800" dirty="0">
              <a:solidFill>
                <a:schemeClr val="bg1"/>
              </a:solidFill>
            </a:endParaRPr>
          </a:p>
        </p:txBody>
      </p:sp>
      <p:sp>
        <p:nvSpPr>
          <p:cNvPr id="3" name="Content Placeholder 2"/>
          <p:cNvSpPr>
            <a:spLocks noGrp="1"/>
          </p:cNvSpPr>
          <p:nvPr>
            <p:ph idx="1"/>
          </p:nvPr>
        </p:nvSpPr>
        <p:spPr>
          <a:xfrm>
            <a:off x="457200" y="990600"/>
            <a:ext cx="8229600" cy="5486400"/>
          </a:xfrm>
          <a:solidFill>
            <a:srgbClr val="7030A0"/>
          </a:solidFill>
        </p:spPr>
        <p:txBody>
          <a:bodyPr>
            <a:normAutofit fontScale="92500" lnSpcReduction="20000"/>
          </a:bodyPr>
          <a:lstStyle/>
          <a:p>
            <a:r>
              <a:rPr lang="en-US" sz="2800" dirty="0" smtClean="0"/>
              <a:t>INCREASED  TEMPERATURE  LEADS  TO DECREASED  CROP  YIELD</a:t>
            </a:r>
          </a:p>
          <a:p>
            <a:r>
              <a:rPr lang="en-US" sz="2800" dirty="0" smtClean="0">
                <a:solidFill>
                  <a:srgbClr val="FFC000"/>
                </a:solidFill>
              </a:rPr>
              <a:t>ROSENBERG AND CROSSON(1991) SHOWED REDUCTION AGRICULTURE YIELD BY 2030 DUE TO GLOBAL WARMING WITH/WITHOUT CARBON FERTILISATION(8.4%/17.1%)</a:t>
            </a:r>
          </a:p>
          <a:p>
            <a:r>
              <a:rPr lang="en-US" sz="2800" dirty="0" smtClean="0"/>
              <a:t>REILLY,HOHMANN,KANE(1994) SHOWED 116-248 bi $  GLOBAL DAMAGE BY 2080</a:t>
            </a:r>
          </a:p>
          <a:p>
            <a:r>
              <a:rPr lang="en-US" sz="2800" dirty="0" smtClean="0">
                <a:solidFill>
                  <a:srgbClr val="FFFF00"/>
                </a:solidFill>
              </a:rPr>
              <a:t>FISCHER(ED-2002) BOOK  </a:t>
            </a:r>
            <a:r>
              <a:rPr lang="en-US" sz="2800" dirty="0">
                <a:solidFill>
                  <a:srgbClr val="FFFF00"/>
                </a:solidFill>
              </a:rPr>
              <a:t>found that  for </a:t>
            </a:r>
            <a:r>
              <a:rPr lang="en-US" sz="2800" dirty="0" err="1">
                <a:solidFill>
                  <a:srgbClr val="FFFF00"/>
                </a:solidFill>
              </a:rPr>
              <a:t>rainfed</a:t>
            </a:r>
            <a:r>
              <a:rPr lang="en-US" sz="2800" dirty="0">
                <a:solidFill>
                  <a:srgbClr val="FFFF00"/>
                </a:solidFill>
              </a:rPr>
              <a:t> cereal production based on one crop per </a:t>
            </a:r>
            <a:r>
              <a:rPr lang="en-US" sz="2800" dirty="0" err="1">
                <a:solidFill>
                  <a:srgbClr val="FFFF00"/>
                </a:solidFill>
              </a:rPr>
              <a:t>year,land</a:t>
            </a:r>
            <a:r>
              <a:rPr lang="en-US" sz="2800" dirty="0">
                <a:solidFill>
                  <a:srgbClr val="FFFF00"/>
                </a:solidFill>
              </a:rPr>
              <a:t> currently under cultivation would experience a decrease in production potential by 3.5% globally and a gain of 4% in multiple cropping and also a net losses of about 89 million metric tons of cereals capacity for the developing countries( or about 5</a:t>
            </a:r>
            <a:r>
              <a:rPr lang="en-US" sz="2800" dirty="0" smtClean="0">
                <a:solidFill>
                  <a:srgbClr val="FFFF00"/>
                </a:solidFill>
              </a:rPr>
              <a:t>%) BY 2080. </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a:solidFill>
            <a:srgbClr val="FFFF00"/>
          </a:solidFill>
        </p:spPr>
        <p:txBody>
          <a:bodyPr>
            <a:normAutofit lnSpcReduction="10000"/>
          </a:bodyPr>
          <a:lstStyle/>
          <a:p>
            <a:r>
              <a:rPr lang="en-US" sz="2800" dirty="0" smtClean="0">
                <a:solidFill>
                  <a:srgbClr val="00B0F0"/>
                </a:solidFill>
              </a:rPr>
              <a:t>SANGHI,MADELSOHN,DINAR(2001) SHOWED 1.5% GDP LOSS IN INDIA BY 2080 AS A CLIMATE CHANGE, REDUCTION IN OUTPUT 30-35% IN SOUTHERN REGION AND 60% IN NORTHERN REGION.</a:t>
            </a:r>
          </a:p>
          <a:p>
            <a:r>
              <a:rPr lang="en-US" sz="2800" dirty="0" smtClean="0">
                <a:solidFill>
                  <a:schemeClr val="bg2">
                    <a:lumMod val="25000"/>
                  </a:schemeClr>
                </a:solidFill>
              </a:rPr>
              <a:t>NORDHAUS,BOYER(2000) SHOWED 1% GAIN IN CANADA,AUSTRALIA,NEW ZEALAND AND 0.5% GAIN IN JAPAN,CHINA IN AGRICULTURE.</a:t>
            </a:r>
          </a:p>
          <a:p>
            <a:r>
              <a:rPr lang="en-US" sz="2800" dirty="0" err="1">
                <a:solidFill>
                  <a:schemeClr val="accent6">
                    <a:lumMod val="50000"/>
                  </a:schemeClr>
                </a:solidFill>
              </a:rPr>
              <a:t>Tol</a:t>
            </a:r>
            <a:r>
              <a:rPr lang="en-US" sz="2800" dirty="0">
                <a:solidFill>
                  <a:schemeClr val="accent6">
                    <a:lumMod val="50000"/>
                  </a:schemeClr>
                </a:solidFill>
              </a:rPr>
              <a:t>(2002) identified the agricultural impact of global warming for 9 regions which were significantly negative at 2.5°C</a:t>
            </a:r>
            <a:r>
              <a:rPr lang="en-US" sz="2800" dirty="0" smtClean="0"/>
              <a:t>.</a:t>
            </a:r>
          </a:p>
          <a:p>
            <a:r>
              <a:rPr lang="en-US" sz="2800" dirty="0">
                <a:solidFill>
                  <a:srgbClr val="FF0000"/>
                </a:solidFill>
              </a:rPr>
              <a:t>Jorgenson(2004) showed that world agriculture will decline by 26%  in a central climate scenario with 2.4°C global mean warming and 3.1°C US warming by </a:t>
            </a:r>
            <a:r>
              <a:rPr lang="en-US" sz="2800" dirty="0" smtClean="0">
                <a:solidFill>
                  <a:srgbClr val="FF0000"/>
                </a:solidFill>
              </a:rPr>
              <a:t>2100.</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a:solidFill>
            <a:srgbClr val="002060"/>
          </a:solidFill>
        </p:spPr>
        <p:txBody>
          <a:bodyPr>
            <a:normAutofit lnSpcReduction="10000"/>
          </a:bodyPr>
          <a:lstStyle/>
          <a:p>
            <a:r>
              <a:rPr lang="en-US" sz="2800" dirty="0" err="1"/>
              <a:t>Hitz</a:t>
            </a:r>
            <a:r>
              <a:rPr lang="en-US" sz="2800" dirty="0"/>
              <a:t> and Smith(2004) found that agricultural impact of global warming were uncertain below 3°C temperature increase </a:t>
            </a:r>
            <a:endParaRPr lang="en-US" sz="2800" dirty="0" smtClean="0"/>
          </a:p>
          <a:p>
            <a:r>
              <a:rPr lang="en-US" sz="2800" dirty="0">
                <a:solidFill>
                  <a:schemeClr val="accent6">
                    <a:lumMod val="75000"/>
                  </a:schemeClr>
                </a:solidFill>
              </a:rPr>
              <a:t>Parry and Fischer(1995) found sharply increasing adverse effects above 4°C. </a:t>
            </a:r>
            <a:endParaRPr lang="en-US" sz="2800" dirty="0" smtClean="0">
              <a:solidFill>
                <a:schemeClr val="accent6">
                  <a:lumMod val="75000"/>
                </a:schemeClr>
              </a:solidFill>
            </a:endParaRPr>
          </a:p>
          <a:p>
            <a:r>
              <a:rPr lang="en-US" sz="2800" dirty="0"/>
              <a:t>The Stern Report of UK Government(2006) estimated the perspective damage of global warming in a range of 5% to 20% of GDP by </a:t>
            </a:r>
            <a:r>
              <a:rPr lang="en-US" sz="2800" dirty="0" smtClean="0"/>
              <a:t>2200</a:t>
            </a:r>
          </a:p>
          <a:p>
            <a:r>
              <a:rPr lang="en-US" sz="2800" dirty="0" err="1" smtClean="0">
                <a:solidFill>
                  <a:srgbClr val="FFFF00"/>
                </a:solidFill>
              </a:rPr>
              <a:t>Parry,Rosenzweig,Livermore</a:t>
            </a:r>
            <a:r>
              <a:rPr lang="en-US" sz="2800" dirty="0" smtClean="0">
                <a:solidFill>
                  <a:srgbClr val="FFFF00"/>
                </a:solidFill>
              </a:rPr>
              <a:t>(2005</a:t>
            </a:r>
            <a:r>
              <a:rPr lang="en-US" sz="2800" dirty="0">
                <a:solidFill>
                  <a:srgbClr val="FFFF00"/>
                </a:solidFill>
              </a:rPr>
              <a:t>) estimated using </a:t>
            </a:r>
            <a:r>
              <a:rPr lang="en-US" sz="2800" dirty="0" err="1">
                <a:solidFill>
                  <a:srgbClr val="FFFF00"/>
                </a:solidFill>
              </a:rPr>
              <a:t>Rosenzweig</a:t>
            </a:r>
            <a:r>
              <a:rPr lang="en-US" sz="2800" dirty="0">
                <a:solidFill>
                  <a:srgbClr val="FFFF00"/>
                </a:solidFill>
              </a:rPr>
              <a:t> and Parry data(2004) that cereal production in developed countries at 3°C will boost 3-13% but reduced in developing countries by 10-13%  and global production declined by 0-5%  in simulation of three climate models.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a:solidFill>
            <a:srgbClr val="FFFF00"/>
          </a:solidFill>
        </p:spPr>
        <p:txBody>
          <a:bodyPr/>
          <a:lstStyle/>
          <a:p>
            <a:r>
              <a:rPr lang="en-US" sz="2800" dirty="0">
                <a:solidFill>
                  <a:schemeClr val="bg2">
                    <a:lumMod val="50000"/>
                  </a:schemeClr>
                </a:solidFill>
              </a:rPr>
              <a:t>Inter-governmental Panel on Climate Change (2007) concludes that crop productivity would increase at 1-3°C local mean temperature and decreased beyond at high latitude  but the productivity would decrease at 1-2°C local mean temperature at lower latitude. </a:t>
            </a:r>
            <a:endParaRPr lang="en-US" sz="2800" dirty="0" smtClean="0">
              <a:solidFill>
                <a:schemeClr val="bg2">
                  <a:lumMod val="50000"/>
                </a:schemeClr>
              </a:solidFill>
            </a:endParaRPr>
          </a:p>
          <a:p>
            <a:endParaRPr lang="en-US" sz="2800"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rgbClr val="FF0000"/>
          </a:solidFill>
        </p:spPr>
        <p:txBody>
          <a:bodyPr>
            <a:noAutofit/>
          </a:bodyPr>
          <a:lstStyle/>
          <a:p>
            <a:r>
              <a:rPr lang="en-US" sz="3200" dirty="0" smtClean="0">
                <a:solidFill>
                  <a:schemeClr val="tx1"/>
                </a:solidFill>
              </a:rPr>
              <a:t>CLIMATE  CHANGE,FOOD SECURITY  AND INDIA</a:t>
            </a:r>
            <a:endParaRPr lang="en-US" sz="3200" dirty="0">
              <a:solidFill>
                <a:schemeClr val="tx1"/>
              </a:solidFill>
            </a:endParaRPr>
          </a:p>
        </p:txBody>
      </p:sp>
      <p:sp>
        <p:nvSpPr>
          <p:cNvPr id="3" name="Content Placeholder 2"/>
          <p:cNvSpPr>
            <a:spLocks noGrp="1"/>
          </p:cNvSpPr>
          <p:nvPr>
            <p:ph idx="1"/>
          </p:nvPr>
        </p:nvSpPr>
        <p:spPr>
          <a:xfrm>
            <a:off x="304800" y="1447800"/>
            <a:ext cx="8534400" cy="5257800"/>
          </a:xfrm>
          <a:solidFill>
            <a:srgbClr val="92D050"/>
          </a:solidFill>
        </p:spPr>
        <p:txBody>
          <a:bodyPr>
            <a:normAutofit/>
          </a:bodyPr>
          <a:lstStyle/>
          <a:p>
            <a:r>
              <a:rPr lang="en-US" sz="2800" dirty="0" smtClean="0">
                <a:solidFill>
                  <a:schemeClr val="bg1"/>
                </a:solidFill>
                <a:effectLst>
                  <a:outerShdw blurRad="38100" dist="38100" dir="2700000" algn="tl">
                    <a:srgbClr val="000000">
                      <a:alpha val="43137"/>
                    </a:srgbClr>
                  </a:outerShdw>
                </a:effectLst>
              </a:rPr>
              <a:t>IPCC(1996) ASSERTED THAT RICE AND WHEAT YIELD COULD DECLINE</a:t>
            </a:r>
          </a:p>
          <a:p>
            <a:r>
              <a:rPr lang="en-US" sz="2800" dirty="0" smtClean="0">
                <a:effectLst>
                  <a:outerShdw blurRad="38100" dist="38100" dir="2700000" algn="tl">
                    <a:srgbClr val="000000">
                      <a:alpha val="43137"/>
                    </a:srgbClr>
                  </a:outerShdw>
                </a:effectLst>
              </a:rPr>
              <a:t>KUMAR AND PARIKH (1998) SHOWED THE LOSS IN NET REVENUE AT THE FARM LEVEL IS ESTIMATED TO RANGE  BETWEEN 9% AND 25% FOR A TEMPERATURE  RISE OF 2°C-3.5°C</a:t>
            </a:r>
          </a:p>
          <a:p>
            <a:r>
              <a:rPr lang="en-US" sz="2800" dirty="0" err="1">
                <a:solidFill>
                  <a:schemeClr val="bg1"/>
                </a:solidFill>
                <a:effectLst>
                  <a:outerShdw blurRad="38100" dist="38100" dir="2700000" algn="tl">
                    <a:srgbClr val="000000">
                      <a:alpha val="43137"/>
                    </a:srgbClr>
                  </a:outerShdw>
                </a:effectLst>
              </a:rPr>
              <a:t>Sanghi</a:t>
            </a:r>
            <a:r>
              <a:rPr lang="en-US" sz="2800" dirty="0">
                <a:solidFill>
                  <a:schemeClr val="bg1"/>
                </a:solidFill>
                <a:effectLst>
                  <a:outerShdw blurRad="38100" dist="38100" dir="2700000" algn="tl">
                    <a:srgbClr val="000000">
                      <a:alpha val="43137"/>
                    </a:srgbClr>
                  </a:outerShdw>
                </a:effectLst>
              </a:rPr>
              <a:t>, </a:t>
            </a:r>
            <a:r>
              <a:rPr lang="en-US" sz="2800" dirty="0" err="1">
                <a:solidFill>
                  <a:schemeClr val="bg1"/>
                </a:solidFill>
                <a:effectLst>
                  <a:outerShdw blurRad="38100" dist="38100" dir="2700000" algn="tl">
                    <a:srgbClr val="000000">
                      <a:alpha val="43137"/>
                    </a:srgbClr>
                  </a:outerShdw>
                </a:effectLst>
              </a:rPr>
              <a:t>Mendelsohn</a:t>
            </a:r>
            <a:r>
              <a:rPr lang="en-US" sz="2800" dirty="0">
                <a:solidFill>
                  <a:schemeClr val="bg1"/>
                </a:solidFill>
                <a:effectLst>
                  <a:outerShdw blurRad="38100" dist="38100" dir="2700000" algn="tl">
                    <a:srgbClr val="000000">
                      <a:alpha val="43137"/>
                    </a:srgbClr>
                  </a:outerShdw>
                </a:effectLst>
              </a:rPr>
              <a:t>, and Dinar (1998) </a:t>
            </a:r>
            <a:r>
              <a:rPr lang="en-US" sz="2800" dirty="0" smtClean="0">
                <a:solidFill>
                  <a:schemeClr val="bg1"/>
                </a:solidFill>
                <a:effectLst>
                  <a:outerShdw blurRad="38100" dist="38100" dir="2700000" algn="tl">
                    <a:srgbClr val="000000">
                      <a:alpha val="43137"/>
                    </a:srgbClr>
                  </a:outerShdw>
                </a:effectLst>
              </a:rPr>
              <a:t>calculated </a:t>
            </a:r>
            <a:r>
              <a:rPr lang="en-US" sz="2800" dirty="0">
                <a:solidFill>
                  <a:schemeClr val="bg1"/>
                </a:solidFill>
                <a:effectLst>
                  <a:outerShdw blurRad="38100" dist="38100" dir="2700000" algn="tl">
                    <a:srgbClr val="000000">
                      <a:alpha val="43137"/>
                    </a:srgbClr>
                  </a:outerShdw>
                </a:effectLst>
              </a:rPr>
              <a:t>that a 2 °C rise in mean temperature and a 7% increase in mean precipitation would reduce net revenues by 12.3% for the country as a whole.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a:solidFill>
            <a:srgbClr val="FF0000"/>
          </a:solidFill>
        </p:spPr>
        <p:txBody>
          <a:bodyPr>
            <a:normAutofit fontScale="92500"/>
          </a:bodyPr>
          <a:lstStyle/>
          <a:p>
            <a:r>
              <a:rPr lang="en-US" dirty="0"/>
              <a:t>Agriculture in the coastal regions of Gujarat, Maharashtra, and Karnataka is found to be the most </a:t>
            </a:r>
            <a:r>
              <a:rPr lang="en-US" dirty="0" smtClean="0"/>
              <a:t>negatively affected</a:t>
            </a:r>
            <a:r>
              <a:rPr lang="en-US" dirty="0"/>
              <a:t>. Small losses are also indicated for the major food-grain producing regions of Punjab, Haryana, and western Uttar Pradesh. On the other hand, West Bengal, Orissa, and Andhra Pradesh are predicted to benefit – to a small extent – from warming</a:t>
            </a:r>
            <a:r>
              <a:rPr lang="en-US" dirty="0">
                <a:solidFill>
                  <a:schemeClr val="bg1"/>
                </a:solidFill>
              </a:rPr>
              <a:t>.</a:t>
            </a:r>
          </a:p>
          <a:p>
            <a:r>
              <a:rPr lang="en-US" dirty="0">
                <a:solidFill>
                  <a:srgbClr val="FFFF00"/>
                </a:solidFill>
              </a:rPr>
              <a:t>Adapting agriculture to climate change is the key to food security in the 21st century</a:t>
            </a:r>
            <a:r>
              <a:rPr lang="en-US" dirty="0" smtClean="0">
                <a:solidFill>
                  <a:srgbClr val="FFFF00"/>
                </a:solidFill>
              </a:rPr>
              <a:t>.</a:t>
            </a:r>
          </a:p>
          <a:p>
            <a:r>
              <a:rPr lang="en-US" dirty="0"/>
              <a:t>Diversity farming is the single most important modern technology to achieve food security in a changing climate.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a:solidFill>
            <a:srgbClr val="FF0000"/>
          </a:solidFill>
        </p:spPr>
        <p:txBody>
          <a:bodyPr>
            <a:normAutofit/>
          </a:bodyPr>
          <a:lstStyle/>
          <a:p>
            <a:r>
              <a:rPr lang="en-US" sz="2800" dirty="0"/>
              <a:t>changing varieties/species to fit more appropriately to the changing thermal and/or hydrological conditions;</a:t>
            </a:r>
          </a:p>
          <a:p>
            <a:r>
              <a:rPr lang="en-US" sz="2800" dirty="0">
                <a:solidFill>
                  <a:srgbClr val="FFFF00"/>
                </a:solidFill>
              </a:rPr>
              <a:t>changing timing of irrigation and adjusting nutrient management;</a:t>
            </a:r>
          </a:p>
          <a:p>
            <a:r>
              <a:rPr lang="en-US" sz="2800" dirty="0"/>
              <a:t>applying water-conserving technologies and promoting agro biodiversity </a:t>
            </a:r>
            <a:endParaRPr lang="en-US" sz="2800" dirty="0" smtClean="0"/>
          </a:p>
          <a:p>
            <a:r>
              <a:rPr lang="en-US" sz="2800" dirty="0">
                <a:solidFill>
                  <a:srgbClr val="FFFF00"/>
                </a:solidFill>
              </a:rPr>
              <a:t>altering  timing or location of cropping activities and the diversification of agriculture.”</a:t>
            </a:r>
          </a:p>
          <a:p>
            <a:r>
              <a:rPr lang="en-US" sz="2800" dirty="0" smtClean="0"/>
              <a:t>Using Genetic </a:t>
            </a:r>
            <a:r>
              <a:rPr lang="en-US" sz="2800" dirty="0"/>
              <a:t>Engineering  </a:t>
            </a:r>
            <a:r>
              <a:rPr lang="en-US" sz="2800" dirty="0" smtClean="0"/>
              <a:t>plants.</a:t>
            </a:r>
            <a:endParaRPr lang="en-US" sz="2800" dirty="0"/>
          </a:p>
          <a:p>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282</TotalTime>
  <Words>909</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  AN  INTRODUCTION  TO  FOOD  SECURITY  AND  CLIMATE  CHANGE  (JEL – Q18,Q38,Q54) Key words – Climate change , Agricultural yield, food security </vt:lpstr>
      <vt:lpstr>INTRODUCTION </vt:lpstr>
      <vt:lpstr>FOOD SECURITY  AND  CLIMATE  CHANGE </vt:lpstr>
      <vt:lpstr>Slide 4</vt:lpstr>
      <vt:lpstr>Slide 5</vt:lpstr>
      <vt:lpstr>Slide 6</vt:lpstr>
      <vt:lpstr>CLIMATE  CHANGE,FOOD SECURITY  AND INDIA</vt:lpstr>
      <vt:lpstr>Slide 8</vt:lpstr>
      <vt:lpstr>Slide 9</vt:lpstr>
      <vt:lpstr>INDIAN POLICIES</vt:lpstr>
      <vt:lpstr>Slide 11</vt:lpstr>
      <vt:lpstr>Conclusion</vt:lpstr>
      <vt:lpstr>Slide 13</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FOOD  SECURITY  AND  CLIMATE  CHANGE  (JEL – Q18,Q38,Q54)</dc:title>
  <dc:creator>Node</dc:creator>
  <cp:lastModifiedBy>Node</cp:lastModifiedBy>
  <cp:revision>31</cp:revision>
  <dcterms:created xsi:type="dcterms:W3CDTF">2010-09-16T14:25:38Z</dcterms:created>
  <dcterms:modified xsi:type="dcterms:W3CDTF">2010-09-17T18:21:08Z</dcterms:modified>
</cp:coreProperties>
</file>