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59" r:id="rId12"/>
  </p:sldIdLst>
  <p:sldSz cx="9144000" cy="6858000" type="screen4x3"/>
  <p:notesSz cx="68580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19ADB-B058-473A-8452-2152B19F7C22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3BE51-6B31-4F18-A000-A778912640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19ADB-B058-473A-8452-2152B19F7C22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3BE51-6B31-4F18-A000-A778912640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19ADB-B058-473A-8452-2152B19F7C22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3BE51-6B31-4F18-A000-A778912640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19ADB-B058-473A-8452-2152B19F7C22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3BE51-6B31-4F18-A000-A778912640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19ADB-B058-473A-8452-2152B19F7C22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5C3BE51-6B31-4F18-A000-A778912640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19ADB-B058-473A-8452-2152B19F7C22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3BE51-6B31-4F18-A000-A778912640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19ADB-B058-473A-8452-2152B19F7C22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3BE51-6B31-4F18-A000-A778912640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19ADB-B058-473A-8452-2152B19F7C22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3BE51-6B31-4F18-A000-A778912640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19ADB-B058-473A-8452-2152B19F7C22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3BE51-6B31-4F18-A000-A778912640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19ADB-B058-473A-8452-2152B19F7C22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3BE51-6B31-4F18-A000-A778912640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19ADB-B058-473A-8452-2152B19F7C22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3BE51-6B31-4F18-A000-A778912640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8A19ADB-B058-473A-8452-2152B19F7C22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5C3BE51-6B31-4F18-A000-A778912640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228600"/>
            <a:ext cx="8229600" cy="24384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ISSUES  ON  TRIBAL DEVELOPMENT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8001000" cy="2895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n>
                  <a:solidFill>
                    <a:srgbClr val="FF0000"/>
                  </a:solidFill>
                </a:ln>
              </a:rPr>
              <a:t>DEBESH  BHOWMIK</a:t>
            </a:r>
          </a:p>
          <a:p>
            <a:endParaRPr lang="en-US" dirty="0" smtClean="0"/>
          </a:p>
          <a:p>
            <a:r>
              <a:rPr lang="en-US" dirty="0" smtClean="0">
                <a:ln>
                  <a:solidFill>
                    <a:srgbClr val="FFC000"/>
                  </a:solidFill>
                </a:ln>
              </a:rPr>
              <a:t>INTERNATIONAL INSTITUTE FOR DEVELOPMENT STUDIES (KOLKATA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5973762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THANK  YOU</a:t>
            </a:r>
            <a:br>
              <a:rPr lang="en-US" sz="4800" dirty="0" smtClean="0">
                <a:solidFill>
                  <a:srgbClr val="FF0000"/>
                </a:solidFill>
              </a:rPr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>
                <a:ln w="6350">
                  <a:solidFill>
                    <a:srgbClr val="FF0000"/>
                  </a:solidFill>
                </a:ln>
              </a:rPr>
              <a:t>THANK YOU  VERY MUCH </a:t>
            </a:r>
            <a:endParaRPr lang="en-US" sz="4800" dirty="0">
              <a:ln w="6350">
                <a:solidFill>
                  <a:srgbClr val="FF0000"/>
                </a:solidFill>
              </a:ln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EXECUTIVE SUMMARY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1816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n>
                  <a:solidFill>
                    <a:srgbClr val="FFC000"/>
                  </a:solidFill>
                </a:ln>
              </a:rPr>
              <a:t>THERE ARE  21 TRIBES  FROM WHICH  PRESENT TRIBALS  HAVE EMERGED (</a:t>
            </a:r>
            <a:r>
              <a:rPr lang="en-US" dirty="0" err="1" smtClean="0">
                <a:ln>
                  <a:solidFill>
                    <a:srgbClr val="FFC000"/>
                  </a:solidFill>
                </a:ln>
              </a:rPr>
              <a:t>eg</a:t>
            </a:r>
            <a:r>
              <a:rPr lang="en-US" dirty="0" smtClean="0">
                <a:ln>
                  <a:solidFill>
                    <a:srgbClr val="FFC000"/>
                  </a:solidFill>
                </a:ln>
              </a:rPr>
              <a:t> , </a:t>
            </a:r>
            <a:r>
              <a:rPr lang="en-US" b="1" dirty="0" err="1" smtClean="0">
                <a:ln>
                  <a:solidFill>
                    <a:srgbClr val="FFC000"/>
                  </a:solidFill>
                </a:ln>
              </a:rPr>
              <a:t>Ak</a:t>
            </a:r>
            <a:r>
              <a:rPr lang="en-US" b="1" dirty="0" smtClean="0">
                <a:ln>
                  <a:solidFill>
                    <a:srgbClr val="FFC000"/>
                  </a:solidFill>
                </a:ln>
              </a:rPr>
              <a:t>-Chin Indian Community, Cocopah Indian Tribe, Colorado River Indian Tribes , so on )</a:t>
            </a:r>
          </a:p>
          <a:p>
            <a:r>
              <a:rPr lang="en-US" b="1" dirty="0" smtClean="0"/>
              <a:t> I HAVE GIVEN 50 NAMES OF PRESENT INDIAN TRIBES , </a:t>
            </a:r>
            <a:r>
              <a:rPr lang="en-US" b="1" dirty="0" err="1" smtClean="0"/>
              <a:t>eg</a:t>
            </a:r>
            <a:r>
              <a:rPr lang="en-US" b="1" dirty="0" smtClean="0"/>
              <a:t>,</a:t>
            </a:r>
            <a:r>
              <a:rPr lang="en-US" dirty="0" smtClean="0"/>
              <a:t>  </a:t>
            </a:r>
            <a:r>
              <a:rPr lang="en-US" dirty="0" err="1" smtClean="0"/>
              <a:t>Abors,Adi</a:t>
            </a:r>
            <a:r>
              <a:rPr lang="en-US" dirty="0" smtClean="0"/>
              <a:t>, </a:t>
            </a:r>
            <a:r>
              <a:rPr lang="en-US" dirty="0" err="1" smtClean="0"/>
              <a:t>Apatani</a:t>
            </a:r>
            <a:r>
              <a:rPr lang="en-US" dirty="0" smtClean="0"/>
              <a:t>, </a:t>
            </a:r>
            <a:r>
              <a:rPr lang="en-US" dirty="0" err="1" smtClean="0"/>
              <a:t>Khampi</a:t>
            </a:r>
            <a:r>
              <a:rPr lang="en-US" dirty="0" smtClean="0"/>
              <a:t>, </a:t>
            </a:r>
            <a:r>
              <a:rPr lang="en-US" dirty="0" err="1" smtClean="0"/>
              <a:t>Miri,Tagin,Angani,Ao,Rangma,Sema</a:t>
            </a:r>
            <a:r>
              <a:rPr lang="en-US" dirty="0" smtClean="0"/>
              <a:t>, etc.</a:t>
            </a:r>
          </a:p>
          <a:p>
            <a:r>
              <a:rPr lang="en-US" dirty="0" smtClean="0">
                <a:ln>
                  <a:solidFill>
                    <a:srgbClr val="00B050"/>
                  </a:solidFill>
                </a:ln>
              </a:rPr>
              <a:t>In India , 84.51 million tribes </a:t>
            </a:r>
            <a:r>
              <a:rPr lang="en-US" dirty="0" err="1" smtClean="0">
                <a:ln>
                  <a:solidFill>
                    <a:srgbClr val="00B050"/>
                  </a:solidFill>
                </a:ln>
              </a:rPr>
              <a:t>ie</a:t>
            </a:r>
            <a:r>
              <a:rPr lang="en-US" dirty="0" smtClean="0">
                <a:ln>
                  <a:solidFill>
                    <a:srgbClr val="00B050"/>
                  </a:solidFill>
                </a:ln>
              </a:rPr>
              <a:t> 8.14% of total population where  697 types of tribes under Art-342, Orissa contains 62 types of tribes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MP acquired 14.51% of ST population followed by </a:t>
            </a:r>
            <a:r>
              <a:rPr lang="en-US" dirty="0" err="1" smtClean="0"/>
              <a:t>Maharastra</a:t>
            </a:r>
            <a:r>
              <a:rPr lang="en-US" dirty="0" smtClean="0"/>
              <a:t> (10.17%)Orissa(9.66%),</a:t>
            </a:r>
            <a:r>
              <a:rPr lang="en-US" dirty="0" err="1" smtClean="0"/>
              <a:t>Gujrat</a:t>
            </a:r>
            <a:r>
              <a:rPr lang="en-US" dirty="0" smtClean="0"/>
              <a:t> etc.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86800" cy="6400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n>
                  <a:solidFill>
                    <a:srgbClr val="FFC000"/>
                  </a:solidFill>
                </a:ln>
              </a:rPr>
              <a:t>THEIR POVERTY RATIOS  ARE VERY HIGH.-Orissa   contains 61.8% urban ST population  living below the poverty line, followed by Karnataka ,Bihar, </a:t>
            </a:r>
            <a:r>
              <a:rPr lang="en-US" dirty="0" err="1" smtClean="0">
                <a:ln>
                  <a:solidFill>
                    <a:srgbClr val="FFC000"/>
                  </a:solidFill>
                </a:ln>
              </a:rPr>
              <a:t>MP,Uttarakhand,Orissa</a:t>
            </a:r>
            <a:r>
              <a:rPr lang="en-US" dirty="0" smtClean="0">
                <a:ln>
                  <a:solidFill>
                    <a:srgbClr val="FFC000"/>
                  </a:solidFill>
                </a:ln>
              </a:rPr>
              <a:t> etc.</a:t>
            </a:r>
          </a:p>
          <a:p>
            <a:r>
              <a:rPr lang="en-US" dirty="0" smtClean="0"/>
              <a:t>In  rural ,Orissa contains highest percentage of ST population below the poverty line (75.6%) followed by MP(58.6%),</a:t>
            </a:r>
            <a:r>
              <a:rPr lang="en-US" dirty="0" err="1" smtClean="0"/>
              <a:t>Maharastra</a:t>
            </a:r>
            <a:r>
              <a:rPr lang="en-US" dirty="0" smtClean="0"/>
              <a:t> (56.6%), Chhattisgarh ,</a:t>
            </a:r>
            <a:r>
              <a:rPr lang="en-US" dirty="0" err="1" smtClean="0"/>
              <a:t>Jharkhand,Bihar</a:t>
            </a:r>
            <a:r>
              <a:rPr lang="en-US" dirty="0" smtClean="0"/>
              <a:t>  etc.</a:t>
            </a:r>
          </a:p>
          <a:p>
            <a:r>
              <a:rPr lang="en-US" dirty="0" smtClean="0">
                <a:ln>
                  <a:solidFill>
                    <a:srgbClr val="FF0000"/>
                  </a:solidFill>
                </a:ln>
              </a:rPr>
              <a:t>According to religion , Christian (32.8%) followed by Zoroastrianism (15.90%), Hinduism(9.10%),etc.</a:t>
            </a:r>
          </a:p>
          <a:p>
            <a:r>
              <a:rPr lang="en-US" dirty="0" smtClean="0"/>
              <a:t>ST literacy rate is 47.10% , M-59.17% , F-34.76%</a:t>
            </a:r>
          </a:p>
          <a:p>
            <a:r>
              <a:rPr lang="en-US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ST enrollment ,Boys – 114.7 , Girls - 104.2</a:t>
            </a:r>
          </a:p>
          <a:p>
            <a:r>
              <a:rPr lang="en-US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Infant mortality/1000 live birth of ST is 62.1, under-5 mortality is 95.7 and child mortality rate is 35.8 are too high.</a:t>
            </a:r>
            <a:endParaRPr lang="en-US" dirty="0">
              <a:ln>
                <a:solidFill>
                  <a:schemeClr val="accent1">
                    <a:lumMod val="75000"/>
                  </a:schemeClr>
                </a:solidFill>
              </a:ln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73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EDUCATION FOR TRIBAL DEVELOPMENT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Plan of Intervention </a:t>
            </a:r>
            <a:r>
              <a:rPr lang="en-US" dirty="0" smtClean="0">
                <a:ln>
                  <a:solidFill>
                    <a:srgbClr val="FFC000"/>
                  </a:solidFill>
                </a:ln>
              </a:rPr>
              <a:t>[1] focus on access to elementary education (free and compulsory)</a:t>
            </a:r>
            <a:r>
              <a:rPr lang="en-US" dirty="0" smtClean="0"/>
              <a:t>, [2] special attention to ST areas</a:t>
            </a:r>
            <a:r>
              <a:rPr lang="en-US" dirty="0" smtClean="0">
                <a:ln>
                  <a:solidFill>
                    <a:srgbClr val="FFC000"/>
                  </a:solidFill>
                </a:ln>
              </a:rPr>
              <a:t>,[3] focus on quality of education(free </a:t>
            </a:r>
            <a:r>
              <a:rPr lang="en-US" dirty="0" err="1" smtClean="0">
                <a:ln>
                  <a:solidFill>
                    <a:srgbClr val="FFC000"/>
                  </a:solidFill>
                </a:ln>
              </a:rPr>
              <a:t>books,dress,scholarship</a:t>
            </a:r>
            <a:r>
              <a:rPr lang="en-US" dirty="0" smtClean="0">
                <a:ln>
                  <a:solidFill>
                    <a:srgbClr val="FFC000"/>
                  </a:solidFill>
                </a:ln>
              </a:rPr>
              <a:t>, lodging, special </a:t>
            </a:r>
            <a:r>
              <a:rPr lang="en-US" dirty="0" err="1" smtClean="0">
                <a:ln>
                  <a:solidFill>
                    <a:srgbClr val="FFC000"/>
                  </a:solidFill>
                </a:ln>
              </a:rPr>
              <a:t>coaching,knowledge</a:t>
            </a:r>
            <a:r>
              <a:rPr lang="en-US" dirty="0" smtClean="0">
                <a:ln>
                  <a:solidFill>
                    <a:srgbClr val="FFC000"/>
                  </a:solidFill>
                </a:ln>
              </a:rPr>
              <a:t> of tribal </a:t>
            </a:r>
            <a:r>
              <a:rPr lang="en-US" dirty="0" err="1" smtClean="0">
                <a:ln>
                  <a:solidFill>
                    <a:srgbClr val="FFC000"/>
                  </a:solidFill>
                </a:ln>
              </a:rPr>
              <a:t>dilect</a:t>
            </a:r>
            <a:r>
              <a:rPr lang="en-US" dirty="0" smtClean="0">
                <a:ln>
                  <a:solidFill>
                    <a:srgbClr val="FFC000"/>
                  </a:solidFill>
                </a:ln>
              </a:rPr>
              <a:t>,),</a:t>
            </a:r>
            <a:r>
              <a:rPr lang="en-US" dirty="0" smtClean="0"/>
              <a:t>[4] monitoring and evaluation(DISE based education management information </a:t>
            </a:r>
            <a:r>
              <a:rPr lang="en-US" dirty="0" err="1" smtClean="0"/>
              <a:t>system,sub</a:t>
            </a:r>
            <a:r>
              <a:rPr lang="en-US" dirty="0" smtClean="0"/>
              <a:t>-mission on education for sc/</a:t>
            </a:r>
            <a:r>
              <a:rPr lang="en-US" dirty="0" err="1" smtClean="0"/>
              <a:t>st</a:t>
            </a:r>
            <a:r>
              <a:rPr lang="en-US" dirty="0" smtClean="0"/>
              <a:t> </a:t>
            </a:r>
            <a:r>
              <a:rPr lang="en-US" dirty="0" smtClean="0">
                <a:ln>
                  <a:solidFill>
                    <a:srgbClr val="FF0000"/>
                  </a:solidFill>
                </a:ln>
              </a:rPr>
              <a:t>[5] introduce </a:t>
            </a:r>
            <a:r>
              <a:rPr lang="en-US" dirty="0" err="1" smtClean="0">
                <a:ln>
                  <a:solidFill>
                    <a:srgbClr val="FF0000"/>
                  </a:solidFill>
                </a:ln>
              </a:rPr>
              <a:t>Rastriya</a:t>
            </a:r>
            <a:r>
              <a:rPr lang="en-US" dirty="0" smtClean="0">
                <a:ln>
                  <a:solidFill>
                    <a:srgbClr val="FF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FF0000"/>
                  </a:solidFill>
                </a:ln>
              </a:rPr>
              <a:t>Madhyamik</a:t>
            </a:r>
            <a:r>
              <a:rPr lang="en-US" dirty="0" smtClean="0">
                <a:ln>
                  <a:solidFill>
                    <a:srgbClr val="FF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FF0000"/>
                  </a:solidFill>
                </a:ln>
              </a:rPr>
              <a:t>Shiskha</a:t>
            </a:r>
            <a:r>
              <a:rPr lang="en-US" dirty="0" smtClean="0">
                <a:ln>
                  <a:solidFill>
                    <a:srgbClr val="FF0000"/>
                  </a:solidFill>
                </a:ln>
              </a:rPr>
              <a:t> Mission ( free and compulsory </a:t>
            </a:r>
            <a:r>
              <a:rPr lang="en-US" dirty="0" err="1" smtClean="0">
                <a:ln>
                  <a:solidFill>
                    <a:srgbClr val="FF0000"/>
                  </a:solidFill>
                </a:ln>
              </a:rPr>
              <a:t>madhyamik</a:t>
            </a:r>
            <a:r>
              <a:rPr lang="en-US" dirty="0" smtClean="0">
                <a:ln>
                  <a:solidFill>
                    <a:srgbClr val="FF0000"/>
                  </a:solidFill>
                </a:ln>
              </a:rPr>
              <a:t> education)</a:t>
            </a:r>
            <a:r>
              <a:rPr lang="en-US" dirty="0" smtClean="0"/>
              <a:t>,[6] emphasis on higher education and research.</a:t>
            </a:r>
          </a:p>
          <a:p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n w="6350">
                  <a:solidFill>
                    <a:srgbClr val="FF0000"/>
                  </a:solidFill>
                </a:ln>
              </a:rPr>
              <a:t>FRAMEWORK FOR DEVELOPMENT</a:t>
            </a:r>
            <a:endParaRPr lang="en-US" dirty="0">
              <a:ln w="6350">
                <a:solidFill>
                  <a:srgbClr val="FF0000"/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181600"/>
          </a:xfrm>
        </p:spPr>
        <p:txBody>
          <a:bodyPr>
            <a:normAutofit/>
          </a:bodyPr>
          <a:lstStyle/>
          <a:p>
            <a:r>
              <a:rPr lang="en-US" dirty="0" smtClean="0">
                <a:ln>
                  <a:solidFill>
                    <a:srgbClr val="FFC000"/>
                  </a:solidFill>
                </a:ln>
              </a:rPr>
              <a:t>1</a:t>
            </a:r>
            <a:r>
              <a:rPr lang="en-US" baseline="30000" dirty="0" smtClean="0">
                <a:ln>
                  <a:solidFill>
                    <a:srgbClr val="FFC000"/>
                  </a:solidFill>
                </a:ln>
              </a:rPr>
              <a:t>ST</a:t>
            </a:r>
            <a:r>
              <a:rPr lang="en-US" dirty="0" smtClean="0">
                <a:ln>
                  <a:solidFill>
                    <a:srgbClr val="FFC000"/>
                  </a:solidFill>
                </a:ln>
              </a:rPr>
              <a:t> Plan </a:t>
            </a:r>
            <a:r>
              <a:rPr lang="en-US" dirty="0" smtClean="0"/>
              <a:t>– Welfare for ST and </a:t>
            </a:r>
            <a:r>
              <a:rPr lang="en-US" dirty="0" err="1" smtClean="0"/>
              <a:t>spl.attention</a:t>
            </a:r>
            <a:endParaRPr lang="en-US" dirty="0" smtClean="0"/>
          </a:p>
          <a:p>
            <a:r>
              <a:rPr lang="en-US" dirty="0" smtClean="0">
                <a:ln>
                  <a:solidFill>
                    <a:srgbClr val="00B050"/>
                  </a:solidFill>
                </a:ln>
              </a:rPr>
              <a:t>2</a:t>
            </a:r>
            <a:r>
              <a:rPr lang="en-US" baseline="30000" dirty="0" smtClean="0">
                <a:ln>
                  <a:solidFill>
                    <a:srgbClr val="00B050"/>
                  </a:solidFill>
                </a:ln>
              </a:rPr>
              <a:t>nd</a:t>
            </a:r>
            <a:r>
              <a:rPr lang="en-US" dirty="0" smtClean="0">
                <a:ln>
                  <a:solidFill>
                    <a:srgbClr val="00B050"/>
                  </a:solidFill>
                </a:ln>
              </a:rPr>
              <a:t> plan- </a:t>
            </a:r>
            <a:r>
              <a:rPr lang="en-US" dirty="0" smtClean="0">
                <a:solidFill>
                  <a:srgbClr val="FFC000"/>
                </a:solidFill>
              </a:rPr>
              <a:t>same + identified ST blocs</a:t>
            </a:r>
          </a:p>
          <a:p>
            <a:r>
              <a:rPr lang="en-US" dirty="0" smtClean="0">
                <a:ln>
                  <a:solidFill>
                    <a:srgbClr val="002060"/>
                  </a:solidFill>
                </a:ln>
              </a:rPr>
              <a:t>3</a:t>
            </a:r>
            <a:r>
              <a:rPr lang="en-US" baseline="30000" dirty="0" smtClean="0">
                <a:ln>
                  <a:solidFill>
                    <a:srgbClr val="002060"/>
                  </a:solidFill>
                </a:ln>
              </a:rPr>
              <a:t>rd</a:t>
            </a:r>
            <a:r>
              <a:rPr lang="en-US" dirty="0" smtClean="0">
                <a:ln>
                  <a:solidFill>
                    <a:srgbClr val="002060"/>
                  </a:solidFill>
                </a:ln>
              </a:rPr>
              <a:t> plan </a:t>
            </a:r>
            <a:r>
              <a:rPr lang="en-US" dirty="0" smtClean="0"/>
              <a:t>– Reduction of disparities</a:t>
            </a:r>
          </a:p>
          <a:p>
            <a:r>
              <a:rPr lang="en-US" dirty="0" smtClean="0">
                <a:ln>
                  <a:solidFill>
                    <a:srgbClr val="FFC000"/>
                  </a:solidFill>
                </a:ln>
              </a:rPr>
              <a:t>4</a:t>
            </a:r>
            <a:r>
              <a:rPr lang="en-US" baseline="30000" dirty="0" smtClean="0">
                <a:ln>
                  <a:solidFill>
                    <a:srgbClr val="FFC000"/>
                  </a:solidFill>
                </a:ln>
              </a:rPr>
              <a:t>th</a:t>
            </a:r>
            <a:r>
              <a:rPr lang="en-US" dirty="0" smtClean="0">
                <a:ln>
                  <a:solidFill>
                    <a:srgbClr val="FFC000"/>
                  </a:solidFill>
                </a:ln>
              </a:rPr>
              <a:t> plan </a:t>
            </a:r>
            <a:r>
              <a:rPr lang="en-US" dirty="0" smtClean="0"/>
              <a:t>– </a:t>
            </a:r>
            <a:r>
              <a:rPr lang="en-US" dirty="0" smtClean="0">
                <a:ln>
                  <a:solidFill>
                    <a:srgbClr val="7030A0"/>
                  </a:solidFill>
                </a:ln>
              </a:rPr>
              <a:t>to hike standard of living  of ST</a:t>
            </a:r>
          </a:p>
          <a:p>
            <a:r>
              <a:rPr lang="en-US" dirty="0" smtClean="0">
                <a:ln>
                  <a:solidFill>
                    <a:srgbClr val="00B050"/>
                  </a:solidFill>
                </a:ln>
              </a:rPr>
              <a:t>5</a:t>
            </a:r>
            <a:r>
              <a:rPr lang="en-US" baseline="30000" dirty="0" smtClean="0">
                <a:ln>
                  <a:solidFill>
                    <a:srgbClr val="00B050"/>
                  </a:solidFill>
                </a:ln>
              </a:rPr>
              <a:t>th</a:t>
            </a:r>
            <a:r>
              <a:rPr lang="en-US" dirty="0" smtClean="0">
                <a:ln>
                  <a:solidFill>
                    <a:srgbClr val="00B050"/>
                  </a:solidFill>
                </a:ln>
              </a:rPr>
              <a:t> plan </a:t>
            </a:r>
            <a:r>
              <a:rPr lang="en-US" dirty="0" smtClean="0"/>
              <a:t>– Tribal Sub Plan and integrated Tribal Development Project,</a:t>
            </a:r>
          </a:p>
          <a:p>
            <a:r>
              <a:rPr lang="en-US" dirty="0" smtClean="0">
                <a:ln>
                  <a:solidFill>
                    <a:srgbClr val="002060"/>
                  </a:solidFill>
                </a:ln>
              </a:rPr>
              <a:t>6</a:t>
            </a:r>
            <a:r>
              <a:rPr lang="en-US" baseline="30000" dirty="0" smtClean="0">
                <a:ln>
                  <a:solidFill>
                    <a:srgbClr val="002060"/>
                  </a:solidFill>
                </a:ln>
              </a:rPr>
              <a:t>th</a:t>
            </a:r>
            <a:r>
              <a:rPr lang="en-US" dirty="0" smtClean="0">
                <a:ln>
                  <a:solidFill>
                    <a:srgbClr val="002060"/>
                  </a:solidFill>
                </a:ln>
              </a:rPr>
              <a:t> plan </a:t>
            </a:r>
            <a:r>
              <a:rPr lang="en-US" dirty="0" smtClean="0"/>
              <a:t>– </a:t>
            </a:r>
            <a:r>
              <a:rPr lang="en-US" dirty="0" smtClean="0">
                <a:ln>
                  <a:solidFill>
                    <a:srgbClr val="FFC000"/>
                  </a:solidFill>
                </a:ln>
              </a:rPr>
              <a:t>Modified Area Development Approach</a:t>
            </a:r>
          </a:p>
          <a:p>
            <a:r>
              <a:rPr lang="en-US" dirty="0" smtClean="0">
                <a:ln>
                  <a:solidFill>
                    <a:srgbClr val="FF0000"/>
                  </a:solidFill>
                </a:ln>
              </a:rPr>
              <a:t>7</a:t>
            </a:r>
            <a:r>
              <a:rPr lang="en-US" baseline="30000" dirty="0" smtClean="0">
                <a:ln>
                  <a:solidFill>
                    <a:srgbClr val="FF0000"/>
                  </a:solidFill>
                </a:ln>
              </a:rPr>
              <a:t>th</a:t>
            </a:r>
            <a:r>
              <a:rPr lang="en-US" dirty="0" smtClean="0">
                <a:ln>
                  <a:solidFill>
                    <a:srgbClr val="FF0000"/>
                  </a:solidFill>
                </a:ln>
              </a:rPr>
              <a:t> plan </a:t>
            </a:r>
            <a:r>
              <a:rPr lang="en-US" dirty="0" smtClean="0"/>
              <a:t>–Tribal cooperative, tribal finance corporation</a:t>
            </a:r>
          </a:p>
          <a:p>
            <a:r>
              <a:rPr lang="en-US" dirty="0" smtClean="0">
                <a:ln>
                  <a:solidFill>
                    <a:srgbClr val="FFC000"/>
                  </a:solidFill>
                </a:ln>
              </a:rPr>
              <a:t>8</a:t>
            </a:r>
            <a:r>
              <a:rPr lang="en-US" baseline="30000" dirty="0" smtClean="0">
                <a:ln>
                  <a:solidFill>
                    <a:srgbClr val="FFC000"/>
                  </a:solidFill>
                </a:ln>
              </a:rPr>
              <a:t>th</a:t>
            </a:r>
            <a:r>
              <a:rPr lang="en-US" dirty="0" smtClean="0">
                <a:ln>
                  <a:solidFill>
                    <a:srgbClr val="FFC000"/>
                  </a:solidFill>
                </a:ln>
              </a:rPr>
              <a:t> plan </a:t>
            </a:r>
            <a:r>
              <a:rPr lang="en-US" dirty="0" smtClean="0"/>
              <a:t>– </a:t>
            </a:r>
            <a:r>
              <a:rPr lang="en-US" dirty="0" smtClean="0">
                <a:solidFill>
                  <a:schemeClr val="accent1"/>
                </a:solidFill>
              </a:rPr>
              <a:t>restriction on </a:t>
            </a:r>
            <a:r>
              <a:rPr lang="en-US" dirty="0" err="1" smtClean="0">
                <a:solidFill>
                  <a:schemeClr val="accent1"/>
                </a:solidFill>
              </a:rPr>
              <a:t>NTFP,min</a:t>
            </a:r>
            <a:r>
              <a:rPr lang="en-US" dirty="0" smtClean="0">
                <a:solidFill>
                  <a:schemeClr val="accent1"/>
                </a:solidFill>
              </a:rPr>
              <a:t> wage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10600" cy="6248400"/>
          </a:xfrm>
        </p:spPr>
        <p:txBody>
          <a:bodyPr/>
          <a:lstStyle/>
          <a:p>
            <a:r>
              <a:rPr lang="en-US" dirty="0" smtClean="0">
                <a:ln>
                  <a:solidFill>
                    <a:srgbClr val="FF0000"/>
                  </a:solidFill>
                </a:ln>
              </a:rPr>
              <a:t>9</a:t>
            </a:r>
            <a:r>
              <a:rPr lang="en-US" baseline="30000" dirty="0" smtClean="0">
                <a:ln>
                  <a:solidFill>
                    <a:srgbClr val="FF0000"/>
                  </a:solidFill>
                </a:ln>
              </a:rPr>
              <a:t>th</a:t>
            </a:r>
            <a:r>
              <a:rPr lang="en-US" dirty="0" smtClean="0">
                <a:ln>
                  <a:solidFill>
                    <a:srgbClr val="FF0000"/>
                  </a:solidFill>
                </a:ln>
              </a:rPr>
              <a:t> plan </a:t>
            </a:r>
            <a:r>
              <a:rPr lang="en-US" dirty="0" smtClean="0"/>
              <a:t>– to emphasis on social empowerment, economic empowerment and social justice, set up ministry of tribal affairs,</a:t>
            </a:r>
          </a:p>
          <a:p>
            <a:r>
              <a:rPr lang="en-US" dirty="0" smtClean="0">
                <a:ln>
                  <a:solidFill>
                    <a:srgbClr val="FFC000"/>
                  </a:solidFill>
                </a:ln>
              </a:rPr>
              <a:t>10</a:t>
            </a:r>
            <a:r>
              <a:rPr lang="en-US" baseline="30000" dirty="0" smtClean="0">
                <a:ln>
                  <a:solidFill>
                    <a:srgbClr val="FFC000"/>
                  </a:solidFill>
                </a:ln>
              </a:rPr>
              <a:t>th</a:t>
            </a:r>
            <a:r>
              <a:rPr lang="en-US" dirty="0" smtClean="0">
                <a:ln>
                  <a:solidFill>
                    <a:srgbClr val="FFC000"/>
                  </a:solidFill>
                </a:ln>
              </a:rPr>
              <a:t> plan </a:t>
            </a:r>
            <a:r>
              <a:rPr lang="en-US" dirty="0" smtClean="0"/>
              <a:t>– </a:t>
            </a:r>
            <a:r>
              <a:rPr lang="en-US" dirty="0" smtClean="0">
                <a:ln>
                  <a:solidFill>
                    <a:srgbClr val="FFFF00"/>
                  </a:solidFill>
                </a:ln>
              </a:rPr>
              <a:t>more emphasis on education of </a:t>
            </a:r>
            <a:r>
              <a:rPr lang="en-US" dirty="0" err="1" smtClean="0">
                <a:ln>
                  <a:solidFill>
                    <a:srgbClr val="FFFF00"/>
                  </a:solidFill>
                </a:ln>
              </a:rPr>
              <a:t>st</a:t>
            </a:r>
            <a:endParaRPr lang="en-US" dirty="0" smtClean="0">
              <a:ln>
                <a:solidFill>
                  <a:srgbClr val="FFFF00"/>
                </a:solidFill>
              </a:ln>
            </a:endParaRPr>
          </a:p>
          <a:p>
            <a:r>
              <a:rPr lang="en-US" dirty="0" smtClean="0">
                <a:ln>
                  <a:solidFill>
                    <a:srgbClr val="FFFF00"/>
                  </a:solidFill>
                </a:ln>
              </a:rPr>
              <a:t>In 11</a:t>
            </a:r>
            <a:r>
              <a:rPr lang="en-US" baseline="30000" dirty="0" smtClean="0">
                <a:ln>
                  <a:solidFill>
                    <a:srgbClr val="FFFF00"/>
                  </a:solidFill>
                </a:ln>
              </a:rPr>
              <a:t>th</a:t>
            </a:r>
            <a:r>
              <a:rPr lang="en-US" dirty="0" smtClean="0">
                <a:ln>
                  <a:solidFill>
                    <a:srgbClr val="FFFF00"/>
                  </a:solidFill>
                </a:ln>
              </a:rPr>
              <a:t> plan , the status of TSP and its outlays are shown including source of funds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Gov. of India assured constitutional guarantees in social, economic and political life of ST ,amending  various  articles.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Introduce d forest policy-2006 including tribal rights through PESA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SUSTAINABLE DEVELOPMENT  FOT 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TO CORRELATE FOREST,ENVIRONMENT AND TRIBES</a:t>
            </a:r>
          </a:p>
          <a:p>
            <a:r>
              <a:rPr lang="en-US" dirty="0" smtClean="0"/>
              <a:t>TO ASSURE TRIBAL RIGHT IN FOREST IN BOTH TIMBER AND NON TIMBER FOREST PRODUCE , HOMESTEAD LAND BESIDE FOREST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SECURE  FREE HEALTH AND EDUCATION</a:t>
            </a:r>
            <a:r>
              <a:rPr lang="en-US" dirty="0" smtClean="0"/>
              <a:t>,</a:t>
            </a:r>
          </a:p>
          <a:p>
            <a:r>
              <a:rPr lang="en-US" dirty="0" smtClean="0"/>
              <a:t>EDUCATION AND TRAINING,GUARANTEE EMPLOYMENT</a:t>
            </a:r>
          </a:p>
          <a:p>
            <a:r>
              <a:rPr lang="en-US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TO SET UP TRIBAL ENERGY PLAN  IN SOLAR ENERGY , BIO-FUEL,BIO-GAS,WIND ENERGY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10600" cy="6096000"/>
          </a:xfrm>
        </p:spPr>
        <p:txBody>
          <a:bodyPr/>
          <a:lstStyle/>
          <a:p>
            <a:r>
              <a:rPr lang="en-US" dirty="0" smtClean="0"/>
              <a:t>ALLOW ENTREPRENURESHIP IN FOREST, MINING,TRADE AND COMMERCE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FORM SHG  AMONG WOMEN</a:t>
            </a:r>
          </a:p>
          <a:p>
            <a:r>
              <a:rPr lang="en-US" dirty="0" smtClean="0"/>
              <a:t>EMPHASIS  ON MICRO PLAN AND FINANCE</a:t>
            </a:r>
          </a:p>
          <a:p>
            <a:r>
              <a:rPr lang="en-US" dirty="0" smtClean="0">
                <a:ln>
                  <a:solidFill>
                    <a:srgbClr val="FFFF00"/>
                  </a:solidFill>
                </a:ln>
              </a:rPr>
              <a:t>ENHANCE TRIBAL CULTURE</a:t>
            </a:r>
          </a:p>
          <a:p>
            <a:r>
              <a:rPr lang="en-US" dirty="0" smtClean="0"/>
              <a:t>ENLIST TRIBAL LANGUAGE </a:t>
            </a:r>
          </a:p>
          <a:p>
            <a:r>
              <a:rPr lang="en-US" dirty="0" smtClean="0">
                <a:ln>
                  <a:solidFill>
                    <a:srgbClr val="FFC000"/>
                  </a:solidFill>
                </a:ln>
              </a:rPr>
              <a:t>TO  CALCULATE  DISAGGREGATIVE HUMAN POVERTY INDEX , HUMAN DEVELOPMENT INDEX, GENDER DEVELOPMENT INDEX, GENDER EMPOWERMENT MEASURE INDEX FOR  ST   TO  ADD IN INCLUSIVE  GROWTH  PROCESS IN THE PLAN</a:t>
            </a:r>
            <a:endParaRPr lang="en-US" dirty="0">
              <a:ln>
                <a:solidFill>
                  <a:srgbClr val="FFC000"/>
                </a:solidFill>
              </a:ln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 w="6350">
                  <a:solidFill>
                    <a:srgbClr val="FF0000"/>
                  </a:solidFill>
                </a:ln>
              </a:rPr>
              <a:t>TRIBAL  UNREST</a:t>
            </a:r>
            <a:endParaRPr lang="en-US" dirty="0">
              <a:ln w="6350">
                <a:solidFill>
                  <a:srgbClr val="FF0000"/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181600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TO MINIMISE TRIBAL UNREST, THEIR DEPRIVATION,HUNGER,SOCIAL EXCLUSION AND FREEDOM SHOULD BE  ELIMINATED</a:t>
            </a:r>
          </a:p>
          <a:p>
            <a:r>
              <a:rPr lang="en-US" dirty="0" smtClean="0"/>
              <a:t>GOVT. SPECIAL TASK FORCE SHOULD BE APPLIED  TO EXECUTE IN AN EMERGENCY MANNER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GOVT MUST ASSURE THEIR PERMANENT AND TEMPORARY EMPLOYMENT AND FOOD SECURITY</a:t>
            </a:r>
          </a:p>
          <a:p>
            <a:r>
              <a:rPr lang="en-US" dirty="0" smtClean="0"/>
              <a:t>ENLIST THEM  IN MAIN STREAM DEVELOPMENT  PROCESS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195</TotalTime>
  <Words>622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ISSUES  ON  TRIBAL DEVELOPMENT</vt:lpstr>
      <vt:lpstr>EXECUTIVE SUMMARY</vt:lpstr>
      <vt:lpstr>Slide 3</vt:lpstr>
      <vt:lpstr>EDUCATION FOR TRIBAL DEVELOPMENT</vt:lpstr>
      <vt:lpstr>FRAMEWORK FOR DEVELOPMENT</vt:lpstr>
      <vt:lpstr>Slide 6</vt:lpstr>
      <vt:lpstr>SUSTAINABLE DEVELOPMENT  FOT ST</vt:lpstr>
      <vt:lpstr>Slide 8</vt:lpstr>
      <vt:lpstr>TRIBAL  UNREST</vt:lpstr>
      <vt:lpstr>THANK  YOU  THANK YOU  VERY MUCH </vt:lpstr>
      <vt:lpstr>Slide 11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ISSUES  ON  TRIBAL DEVELOPMENT</dc:title>
  <dc:creator>Node</dc:creator>
  <cp:lastModifiedBy>Node</cp:lastModifiedBy>
  <cp:revision>39</cp:revision>
  <dcterms:created xsi:type="dcterms:W3CDTF">2011-04-28T15:02:46Z</dcterms:created>
  <dcterms:modified xsi:type="dcterms:W3CDTF">2011-05-03T11:50:42Z</dcterms:modified>
</cp:coreProperties>
</file>